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81" r:id="rId3"/>
    <p:sldId id="391" r:id="rId4"/>
    <p:sldId id="414" r:id="rId5"/>
    <p:sldId id="392" r:id="rId6"/>
    <p:sldId id="393" r:id="rId7"/>
    <p:sldId id="402" r:id="rId8"/>
    <p:sldId id="394" r:id="rId9"/>
    <p:sldId id="395" r:id="rId10"/>
    <p:sldId id="400" r:id="rId11"/>
    <p:sldId id="396" r:id="rId12"/>
    <p:sldId id="418" r:id="rId13"/>
    <p:sldId id="401" r:id="rId14"/>
    <p:sldId id="415" r:id="rId15"/>
    <p:sldId id="405" r:id="rId16"/>
    <p:sldId id="397" r:id="rId17"/>
    <p:sldId id="403" r:id="rId18"/>
    <p:sldId id="416" r:id="rId19"/>
    <p:sldId id="398" r:id="rId20"/>
    <p:sldId id="417" r:id="rId21"/>
    <p:sldId id="404" r:id="rId22"/>
    <p:sldId id="407" r:id="rId23"/>
    <p:sldId id="411" r:id="rId24"/>
    <p:sldId id="412" r:id="rId25"/>
    <p:sldId id="408" r:id="rId26"/>
    <p:sldId id="419" r:id="rId27"/>
    <p:sldId id="257" r:id="rId28"/>
    <p:sldId id="363" r:id="rId29"/>
    <p:sldId id="390" r:id="rId30"/>
    <p:sldId id="271" r:id="rId31"/>
    <p:sldId id="374" r:id="rId32"/>
    <p:sldId id="269" r:id="rId33"/>
    <p:sldId id="259" r:id="rId34"/>
    <p:sldId id="298" r:id="rId35"/>
    <p:sldId id="266" r:id="rId36"/>
    <p:sldId id="344" r:id="rId37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34"/>
    <p:restoredTop sz="77551"/>
  </p:normalViewPr>
  <p:slideViewPr>
    <p:cSldViewPr snapToGrid="0" snapToObjects="1">
      <p:cViewPr varScale="1">
        <p:scale>
          <a:sx n="98" d="100"/>
          <a:sy n="98" d="100"/>
        </p:scale>
        <p:origin x="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F84C9-E7E9-1B44-A030-4A17DF4495AB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127E8-7B82-4540-BC86-490B281DF2EB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8495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89478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31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1574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5319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nordcloud</a:t>
            </a:r>
            <a:r>
              <a:rPr lang="en-US" dirty="0"/>
              <a:t>-engineering/decoupling-iac-with-ssm-parameter-store-8f38feae3936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71745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docs.cloudposse.com</a:t>
            </a:r>
            <a:r>
              <a:rPr lang="en-US" dirty="0"/>
              <a:t>/reference/best-practices/terraform-best-practices/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93892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Gruntwork</a:t>
            </a:r>
            <a:r>
              <a:rPr lang="en-US" dirty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blog.gruntwork.io</a:t>
            </a:r>
            <a:r>
              <a:rPr lang="en-US" dirty="0"/>
              <a:t>/terraform-up-running-3rd-edition-is-now-published-4b99804d922a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18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589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Gruntwork</a:t>
            </a:r>
            <a:r>
              <a:rPr lang="en-US" dirty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blog.gruntwork.io</a:t>
            </a:r>
            <a:r>
              <a:rPr lang="en-US" dirty="0"/>
              <a:t>/terraform-up-running-3rd-edition-is-now-published-4b99804d922a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374986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Checkmarx</a:t>
            </a:r>
            <a:r>
              <a:rPr lang="en-US" dirty="0"/>
              <a:t>/</a:t>
            </a:r>
            <a:r>
              <a:rPr lang="en-US" dirty="0" err="1"/>
              <a:t>kics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Gruntwork</a:t>
            </a:r>
            <a:r>
              <a:rPr lang="en-US" dirty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blog.gruntwork.io</a:t>
            </a:r>
            <a:r>
              <a:rPr lang="en-US" dirty="0"/>
              <a:t>/terraform-up-running-3rd-edition-is-now-published-4b99804d922a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827899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93915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cloudposse.com</a:t>
            </a:r>
            <a:r>
              <a:rPr lang="en-US" dirty="0"/>
              <a:t>/</a:t>
            </a:r>
            <a:r>
              <a:rPr lang="en-US" dirty="0" err="1"/>
              <a:t>faqs</a:t>
            </a:r>
            <a:r>
              <a:rPr lang="en-US" dirty="0"/>
              <a:t>/why-do-you-recommend-</a:t>
            </a:r>
            <a:r>
              <a:rPr lang="en-US" dirty="0" err="1"/>
              <a:t>spacelift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6861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55FF-0F3D-1D44-BF7C-05C1747CD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B85CC-FBF3-3C4B-BB4F-45A08CBD0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2D2-85B1-DF4F-A301-F80D36AB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99A7-ED64-AD4B-B3AE-5A42D704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4B89F-E24A-9048-98FA-B1493C76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5816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CD98-9EF5-7746-8B77-CBCB8FA9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D5917-C696-A542-AE8A-121ED0BAE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F99-7EEA-274A-A1CE-F056A5BC4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0D0C-C901-F84E-AA67-B8CA4E23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1469B-A784-F940-AE21-41097A6F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38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DAEBB-7853-4D41-8623-872B1CA2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37D46-9C09-5D47-A378-650AED66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D0C01-2F9D-7242-94ED-C345F4E5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F67D1-A13C-BE4F-A29D-C0D2BE7A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93845-B584-AE43-ADAD-0D2DB697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3371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68FD-C24E-4844-B559-06BC663A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F579-3BC3-CD47-9AB0-BB7AA045A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132C-8301-C04A-9B1A-23B08B31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05B95-EB03-1849-83DC-0E4031858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E3FE-6BBD-664F-B6A0-A2CED1F7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760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4119-32CF-F443-88A5-2B53565D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0EB9C-8441-7941-B2B4-61BF3648B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7041D-F9A7-FA4F-9E65-DEB61B1E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357-32A8-AE4F-945D-6DF7E693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145E-F1A2-CA4B-BE3D-49374339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08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3B6-6510-0C4A-AD01-94892958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59AC-CCF3-D04A-BF29-6DA882A23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C2A9E-48A8-A34C-B894-7FAD2A3FF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405FF-1AAA-414C-9DC2-7CD9F499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51713-C656-DF48-854D-0C12904B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8A7EC-515B-5B4A-849F-EC95C3A9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1586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B76C-DCBA-CB43-B712-BBF730D7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E79C3-D904-EC4F-90E5-8D553D9FE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37F93-A870-1B42-A583-2B775E90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B31AC-44B0-3544-9614-BA98967FB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93CE7-3B59-A44F-9AEC-C9A0AD6A0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59E0-CE0E-B544-8031-683AB08D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8CFEA-3BDF-7144-8278-FCE0FC20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31ABA-E9DD-4943-BFD7-E663D40B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6089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E40C-713A-E746-990D-3C42E29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AD0B3-8AFC-E740-A340-DE2750DF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0E8F9-3487-8846-B1CD-2537CDC9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BA77F-3A9A-AD41-A587-A1A4FD52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88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7A6C9-A932-4543-BC5E-83F3F516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678D7-5615-7E4F-8ED7-340F30C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A493E-037C-9745-A959-C9F50CF2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517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2130-D961-104C-94CC-6E94477C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8061-0848-5043-AA65-43DA029F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F569A-CE67-AD4A-A468-573E3E204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AC72A-97B6-9443-9177-31906B38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2373E-4740-454B-832F-BA93CF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BE550-30B9-3E49-A123-80B8D4A2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6476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55F7-9ADC-2943-9561-FBAC255F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7BCC-06E7-7647-97BE-97F5FA812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E8BD4-41FE-1D44-940C-01C4139B8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E1708-A03D-AB41-BF6D-F391F4EF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D640C-78DF-9945-8CBA-9122FB6E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C6E9F-10F9-DB4A-8C1F-3982CB3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189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CE32B-0812-7A42-8C90-3CAE7E54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8C9C-7B30-2D4D-8D95-EF90CFF5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7EA2B-E28C-EB40-A660-3A68FB031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D9A5-9256-5E4C-8AEB-3A79AD53812F}" type="datetimeFigureOut">
              <a:rPr lang="en-PL" smtClean="0"/>
              <a:t>12/11/22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682D-9EE7-D441-A070-21DE31B14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509A0-DF95-8341-A211-0D229D4F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7856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hashicorp.com/terraform/plugin/sdkv2/best-practices/nam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rraform-linters/tfl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quasecurity/tfse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nfracost/infracost" TargetMode="External"/><Relationship Id="rId5" Type="http://schemas.openxmlformats.org/officeDocument/2006/relationships/hyperlink" Target="https://github.com/antonbabenko/terraform-cost-estimation" TargetMode="External"/><Relationship Id="rId4" Type="http://schemas.openxmlformats.org/officeDocument/2006/relationships/hyperlink" Target="https://github.com/bridgecrewio/checkov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-policy-agent/conftest/tree/master/examples/hcl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policyagent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natlantis/atlanti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upload.wikimedia.org/wikipedia/commons/3/3a/OODA.Boyd.sv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hashicorp.com/terraform/language/settings/backends/s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developer.hashicorp.com/terraform/language/settings/backends/azurer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6CA8-4492-7F42-A6EC-4CDAAF2B9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67"/>
            <a:ext cx="12318274" cy="25995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4800" dirty="0">
                <a:latin typeface="Work Sans" pitchFamily="2" charset="77"/>
              </a:rPr>
              <a:t>Najlepsze praktyki </a:t>
            </a:r>
            <a:br>
              <a:rPr lang="pl-PL" sz="4800" dirty="0">
                <a:latin typeface="Work Sans" pitchFamily="2" charset="77"/>
              </a:rPr>
            </a:br>
            <a:r>
              <a:rPr lang="pl-PL" sz="4800" dirty="0">
                <a:latin typeface="Work Sans" pitchFamily="2" charset="77"/>
              </a:rPr>
              <a:t>dla </a:t>
            </a:r>
            <a:r>
              <a:rPr lang="pl-PL" sz="4800" dirty="0" err="1">
                <a:latin typeface="Work Sans" pitchFamily="2" charset="77"/>
              </a:rPr>
              <a:t>Infrastructure</a:t>
            </a:r>
            <a:r>
              <a:rPr lang="pl-PL" sz="4800" dirty="0">
                <a:latin typeface="Work Sans" pitchFamily="2" charset="77"/>
              </a:rPr>
              <a:t>-as-a-</a:t>
            </a:r>
            <a:r>
              <a:rPr lang="pl-PL" sz="4800" dirty="0" err="1">
                <a:latin typeface="Work Sans" pitchFamily="2" charset="77"/>
              </a:rPr>
              <a:t>Code</a:t>
            </a:r>
            <a:br>
              <a:rPr lang="pl-PL" sz="4800" dirty="0">
                <a:latin typeface="Work Sans" pitchFamily="2" charset="77"/>
              </a:rPr>
            </a:br>
            <a:r>
              <a:rPr lang="pl-PL" sz="4800" dirty="0">
                <a:latin typeface="Work Sans" pitchFamily="2" charset="77"/>
              </a:rPr>
              <a:t>na przykładzie </a:t>
            </a:r>
            <a:r>
              <a:rPr lang="pl-PL" sz="4800" dirty="0" err="1">
                <a:latin typeface="Work Sans" pitchFamily="2" charset="77"/>
              </a:rPr>
              <a:t>Terraforma</a:t>
            </a:r>
            <a:endParaRPr lang="pl-PL" sz="4800" dirty="0">
              <a:latin typeface="Work Sans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0CC25-509C-F842-8190-9CFC390D2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756747"/>
            <a:ext cx="9144000" cy="646386"/>
          </a:xfrm>
        </p:spPr>
        <p:txBody>
          <a:bodyPr>
            <a:normAutofit fontScale="92500" lnSpcReduction="10000"/>
          </a:bodyPr>
          <a:lstStyle/>
          <a:p>
            <a:r>
              <a:rPr lang="en-PL" dirty="0">
                <a:latin typeface="Work Sans" pitchFamily="2" charset="77"/>
              </a:rPr>
              <a:t>Wojciech Barczyński</a:t>
            </a:r>
            <a:br>
              <a:rPr lang="en-PL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VP of Engineering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D16976-F74D-3959-5BBB-68B0EB49F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8033" y="5629269"/>
            <a:ext cx="2095931" cy="6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8201-6618-F5D9-0C2B-81430794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Work Sans" pitchFamily="2" charset="77"/>
              </a:rPr>
              <a:t>2. Struktura projektu 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2398-0727-1C99-5D28-4C41FF466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Pamiętaj </a:t>
            </a:r>
            <a:r>
              <a:rPr lang="pl-PL" dirty="0" err="1"/>
              <a:t>Copy&amp;Paste</a:t>
            </a:r>
            <a:r>
              <a:rPr lang="pl-PL" dirty="0"/>
              <a:t> jest najprostszym długiem do spłacenia;</a:t>
            </a:r>
          </a:p>
          <a:p>
            <a:pPr>
              <a:lnSpc>
                <a:spcPct val="150000"/>
              </a:lnSpc>
            </a:pPr>
            <a:r>
              <a:rPr lang="pl-PL" dirty="0"/>
              <a:t>Nie musisz od dnia zero, budować swoje własne moduły;</a:t>
            </a:r>
          </a:p>
          <a:p>
            <a:pPr>
              <a:lnSpc>
                <a:spcPct val="150000"/>
              </a:lnSpc>
            </a:pPr>
            <a:r>
              <a:rPr lang="pl-PL" dirty="0"/>
              <a:t>Wykorzystuj dostępne moduły na </a:t>
            </a:r>
            <a:r>
              <a:rPr lang="pl-PL" dirty="0">
                <a:hlinkClick r:id="rId2"/>
              </a:rPr>
              <a:t>terraform registry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67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Najmniejszy możliwy, na przykład, per komponent;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Unikamy czytania wartości z innych stanów;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Bardzo łatwo o skończeniu na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71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Co to jest </a:t>
            </a:r>
            <a:r>
              <a:rPr lang="pl-PL" dirty="0" err="1">
                <a:latin typeface="Work Sans" pitchFamily="2" charset="77"/>
              </a:rPr>
              <a:t>rigid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infrastructure</a:t>
            </a:r>
            <a:r>
              <a:rPr lang="pl-PL" dirty="0">
                <a:latin typeface="Work Sans" pitchFamily="2" charset="7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Wymagane wysokie uprawnienia wymaganymi dla danego komponentu;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Twarde zależności między stanami.</a:t>
            </a:r>
          </a:p>
        </p:txBody>
      </p:sp>
    </p:spTree>
    <p:extLst>
      <p:ext uri="{BB962C8B-B14F-4D97-AF65-F5344CB8AC3E}">
        <p14:creationId xmlns:p14="http://schemas.microsoft.com/office/powerpoint/2010/main" val="31701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9DD-195D-55C5-478C-1210D71C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3. Wielkość stanu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9D57-E28F-413A-19A1-B55A8DA9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Unikać: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jeden stan dla środowiska;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muszę mieć dostęp wysokie uprawnienia,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żeby postawić service-a.</a:t>
            </a:r>
          </a:p>
        </p:txBody>
      </p:sp>
    </p:spTree>
    <p:extLst>
      <p:ext uri="{BB962C8B-B14F-4D97-AF65-F5344CB8AC3E}">
        <p14:creationId xmlns:p14="http://schemas.microsoft.com/office/powerpoint/2010/main" val="232899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EC0FA-C041-5B27-230B-A27ED204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pl-PL" dirty="0">
                <a:latin typeface="Work Sans" pitchFamily="2" charset="77"/>
              </a:rPr>
              <a:t>Przekazywanie wartości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1198-6EF9-DC5A-F372-528252BC5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Jeśli nie za stanu to jak?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Work Sans" pitchFamily="2" charset="77"/>
              </a:rPr>
              <a:t>AWS Systems Manager Parameter Store;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Work Sans" pitchFamily="2" charset="77"/>
              </a:rPr>
              <a:t>Terraform Consul;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Work Sans" pitchFamily="2" charset="77"/>
              </a:rPr>
              <a:t>Spacelift</a:t>
            </a:r>
            <a:r>
              <a:rPr lang="en-US" dirty="0">
                <a:latin typeface="Work Sans" pitchFamily="2" charset="77"/>
              </a:rPr>
              <a:t> Context.</a:t>
            </a:r>
          </a:p>
        </p:txBody>
      </p:sp>
    </p:spTree>
    <p:extLst>
      <p:ext uri="{BB962C8B-B14F-4D97-AF65-F5344CB8AC3E}">
        <p14:creationId xmlns:p14="http://schemas.microsoft.com/office/powerpoint/2010/main" val="31042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983F-9FE2-D956-DC82-BF9942AB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5. 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B800-528E-B3AD-4A6C-1DEFFB912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Podążaj za wskazówkami z </a:t>
            </a:r>
            <a:r>
              <a:rPr lang="pl-PL" dirty="0">
                <a:latin typeface="Work Sans" pitchFamily="2" charset="77"/>
                <a:hlinkClick r:id="rId2"/>
              </a:rPr>
              <a:t>dokumentacji Terraforma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50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AB1B-5E84-8933-B008-CB7D8822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6. </a:t>
            </a:r>
            <a:r>
              <a:rPr lang="pl-PL" dirty="0" err="1">
                <a:latin typeface="Work Sans" pitchFamily="2" charset="77"/>
              </a:rPr>
              <a:t>Pinning</a:t>
            </a:r>
            <a:r>
              <a:rPr lang="pl-PL" dirty="0">
                <a:latin typeface="Work Sans" pitchFamily="2" charset="77"/>
              </a:rPr>
              <a:t> wersji dla wszystkiego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2432E-B9F2-98F2-1476-1484D5AFA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Providers – minimum version</a:t>
            </a:r>
          </a:p>
          <a:p>
            <a:r>
              <a:rPr lang="pl-PL" dirty="0" err="1">
                <a:latin typeface="Work Sans" pitchFamily="2" charset="77"/>
              </a:rPr>
              <a:t>Modules</a:t>
            </a:r>
            <a:endParaRPr lang="pl-PL" dirty="0">
              <a:latin typeface="Work Sans" pitchFamily="2" charset="77"/>
            </a:endParaRPr>
          </a:p>
          <a:p>
            <a:r>
              <a:rPr lang="pl-PL" dirty="0">
                <a:latin typeface="Work Sans" pitchFamily="2" charset="77"/>
              </a:rPr>
              <a:t>Wersji </a:t>
            </a:r>
            <a:r>
              <a:rPr lang="pl-PL" dirty="0" err="1">
                <a:latin typeface="Work Sans" pitchFamily="2" charset="77"/>
              </a:rPr>
              <a:t>Terraforma</a:t>
            </a:r>
            <a:endParaRPr lang="pl-PL" dirty="0">
              <a:latin typeface="Work Sans" pitchFamily="2" charset="77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192E68-C2A2-ACD3-0573-B2AD4209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59" y="2432050"/>
            <a:ext cx="40767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1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9E1F-7E39-434F-BDC2-1806388A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40D2-5D62-160E-1C9B-82B830C26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plan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daje nam możliwość sprawdzenia zmian przed ich zaaplikowaniem</a:t>
            </a:r>
          </a:p>
        </p:txBody>
      </p:sp>
    </p:spTree>
    <p:extLst>
      <p:ext uri="{BB962C8B-B14F-4D97-AF65-F5344CB8AC3E}">
        <p14:creationId xmlns:p14="http://schemas.microsoft.com/office/powerpoint/2010/main" val="153483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>
                <a:latin typeface="Work Sans" pitchFamily="2" charset="77"/>
              </a:rPr>
              <a:t>Formatowanie: </a:t>
            </a:r>
            <a:r>
              <a:rPr lang="pl-PL" b="0" i="0" u="none" strike="noStrike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b="0" i="0" u="none" strike="noStrike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b="0" i="0" u="none" strike="noStrike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fmt</a:t>
            </a:r>
            <a:endParaRPr lang="pl-PL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terraform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validate</a:t>
            </a:r>
            <a:endParaRPr lang="pl-PL" b="0" i="0" u="none" strike="noStrike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pl-PL" dirty="0" err="1">
                <a:latin typeface="Work Sans" pitchFamily="2" charset="77"/>
              </a:rPr>
              <a:t>Linting</a:t>
            </a:r>
            <a:r>
              <a:rPr lang="pl-PL" dirty="0">
                <a:latin typeface="Work Sans" pitchFamily="2" charset="77"/>
              </a:rPr>
              <a:t>: </a:t>
            </a:r>
            <a:r>
              <a:rPr lang="pl-PL" dirty="0">
                <a:latin typeface="Work Sans" pitchFamily="2" charset="77"/>
                <a:hlinkClick r:id="rId3"/>
              </a:rPr>
              <a:t>tflint</a:t>
            </a:r>
            <a:endParaRPr lang="pl-PL" b="0" i="0" u="none" strike="noStrike" dirty="0">
              <a:effectLst/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123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Bezpieczeństwo: </a:t>
            </a:r>
            <a:r>
              <a:rPr lang="pl-PL" dirty="0">
                <a:latin typeface="Work Sans" pitchFamily="2" charset="77"/>
                <a:hlinkClick r:id="rId3"/>
              </a:rPr>
              <a:t>tfsec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>
                <a:latin typeface="Work Sans" pitchFamily="2" charset="77"/>
                <a:hlinkClick r:id="rId4"/>
              </a:rPr>
              <a:t>checkcov</a:t>
            </a:r>
            <a:endParaRPr lang="pl-PL" dirty="0">
              <a:latin typeface="Work Sans" pitchFamily="2" charset="77"/>
            </a:endParaRPr>
          </a:p>
          <a:p>
            <a:pPr marL="514350" indent="-514350">
              <a:lnSpc>
                <a:spcPct val="150000"/>
              </a:lnSpc>
              <a:buAutoNum type="arabicPeriod" startAt="4"/>
            </a:pPr>
            <a:r>
              <a:rPr lang="pl-PL" dirty="0">
                <a:latin typeface="Work Sans" pitchFamily="2" charset="77"/>
              </a:rPr>
              <a:t>Estymacja kosztów: </a:t>
            </a:r>
            <a:r>
              <a:rPr lang="pl-PL" dirty="0">
                <a:latin typeface="Work Sans" pitchFamily="2" charset="77"/>
                <a:hlinkClick r:id="rId5"/>
              </a:rPr>
              <a:t>tf-cost-estimation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 err="1">
                <a:latin typeface="Work Sans" pitchFamily="2" charset="77"/>
                <a:hlinkClick r:id="rId6"/>
              </a:rPr>
              <a:t>infracos</a:t>
            </a:r>
            <a:r>
              <a:rPr lang="pl-PL" dirty="0" err="1">
                <a:latin typeface="Work Sans" pitchFamily="2" charset="77"/>
                <a:hlinkClick r:id="rId6"/>
              </a:rPr>
              <a:t>t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154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Dlaczego </a:t>
            </a: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3054"/>
            <a:ext cx="5904449" cy="3001224"/>
          </a:xfr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BC59B33-5C74-0BDB-5EC5-353021BB9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5213" y="2955106"/>
            <a:ext cx="3938587" cy="94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0FC-DF33-BF4A-AE9C-FF811DA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67F0-C74D-9209-0C16-2D75FCB1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Warto dodać do CI/CD albo git .</a:t>
            </a:r>
            <a:r>
              <a:rPr lang="pl-PL" dirty="0" err="1">
                <a:latin typeface="Work Sans" pitchFamily="2" charset="77"/>
              </a:rPr>
              <a:t>pre-commit</a:t>
            </a:r>
            <a:r>
              <a:rPr lang="pl-PL" dirty="0">
                <a:latin typeface="Work Sans" pitchFamily="2" charset="77"/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pl-PL" dirty="0">
                <a:latin typeface="Work Sans" pitchFamily="2" charset="77"/>
              </a:rPr>
              <a:t>Polityki: </a:t>
            </a:r>
            <a:r>
              <a:rPr lang="pl-PL" dirty="0">
                <a:latin typeface="Work Sans" pitchFamily="2" charset="77"/>
                <a:hlinkClick r:id="rId3"/>
              </a:rPr>
              <a:t>conftest</a:t>
            </a:r>
            <a:r>
              <a:rPr lang="pl-PL" dirty="0">
                <a:latin typeface="Work Sans" pitchFamily="2" charset="77"/>
              </a:rPr>
              <a:t> &amp; </a:t>
            </a:r>
            <a:r>
              <a:rPr lang="pl-PL" dirty="0">
                <a:latin typeface="Work Sans" pitchFamily="2" charset="77"/>
                <a:hlinkClick r:id="rId4"/>
              </a:rPr>
              <a:t>opa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696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29F0-8F4B-4FB6-3B62-FBFEE2ED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7. </a:t>
            </a:r>
            <a:r>
              <a:rPr lang="pl-PL" dirty="0">
                <a:latin typeface="Work Sans" pitchFamily="2" charset="77"/>
              </a:rPr>
              <a:t>Narzędzia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7504B-8683-3945-7D29-06D0D7B13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Warto zacząć od CI;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Później, szczególnie kiedy musimy zdemokratyzować dostęp/skalować, </a:t>
            </a:r>
            <a:br>
              <a:rPr lang="pl-PL" dirty="0">
                <a:latin typeface="Work Sans" pitchFamily="2" charset="77"/>
              </a:rPr>
            </a:br>
            <a:r>
              <a:rPr lang="pl-PL" dirty="0" err="1">
                <a:latin typeface="Work Sans" pitchFamily="2" charset="77"/>
              </a:rPr>
              <a:t>Continuous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deployment</a:t>
            </a:r>
            <a:r>
              <a:rPr lang="pl-PL" dirty="0">
                <a:latin typeface="Work Sans" pitchFamily="2" charset="77"/>
              </a:rPr>
              <a:t> jest niezbędne;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Opcje: </a:t>
            </a:r>
            <a:r>
              <a:rPr lang="pl-PL" dirty="0">
                <a:latin typeface="Work Sans" pitchFamily="2" charset="77"/>
                <a:hlinkClick r:id="rId3"/>
              </a:rPr>
              <a:t>Atlantis</a:t>
            </a:r>
            <a:r>
              <a:rPr lang="pl-PL" dirty="0">
                <a:latin typeface="Work Sans" pitchFamily="2" charset="77"/>
              </a:rPr>
              <a:t> (open </a:t>
            </a:r>
            <a:r>
              <a:rPr lang="pl-PL" dirty="0" err="1">
                <a:latin typeface="Work Sans" pitchFamily="2" charset="77"/>
              </a:rPr>
              <a:t>source</a:t>
            </a:r>
            <a:r>
              <a:rPr lang="pl-PL" dirty="0">
                <a:latin typeface="Work Sans" pitchFamily="2" charset="77"/>
              </a:rPr>
              <a:t>), TF </a:t>
            </a:r>
            <a:r>
              <a:rPr lang="pl-PL" dirty="0" err="1">
                <a:latin typeface="Work Sans" pitchFamily="2" charset="77"/>
              </a:rPr>
              <a:t>Cloud</a:t>
            </a:r>
            <a:r>
              <a:rPr lang="pl-PL" dirty="0">
                <a:latin typeface="Work Sans" pitchFamily="2" charset="77"/>
              </a:rPr>
              <a:t>, and </a:t>
            </a:r>
            <a:r>
              <a:rPr lang="pl-PL" dirty="0" err="1">
                <a:latin typeface="Work Sans" pitchFamily="2" charset="77"/>
              </a:rPr>
              <a:t>Spacelift.io</a:t>
            </a: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602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To kwestia czasu: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Rośnie zespół,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Trudno zatrudnić Platform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czy System </a:t>
            </a:r>
            <a:r>
              <a:rPr lang="pl-PL" dirty="0" err="1">
                <a:latin typeface="Work Sans" pitchFamily="2" charset="77"/>
              </a:rPr>
              <a:t>Cloud</a:t>
            </a:r>
            <a:r>
              <a:rPr lang="pl-PL" dirty="0">
                <a:latin typeface="Work Sans" pitchFamily="2" charset="77"/>
              </a:rPr>
              <a:t>/</a:t>
            </a:r>
            <a:r>
              <a:rPr lang="pl-PL" dirty="0" err="1">
                <a:latin typeface="Work Sans" pitchFamily="2" charset="77"/>
              </a:rPr>
              <a:t>DevOps</a:t>
            </a:r>
            <a:r>
              <a:rPr lang="pl-PL" dirty="0">
                <a:latin typeface="Work Sans" pitchFamily="2" charset="77"/>
              </a:rPr>
              <a:t> inżynierów,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Product </a:t>
            </a:r>
            <a:r>
              <a:rPr lang="pl-PL" dirty="0" err="1">
                <a:latin typeface="Work Sans" pitchFamily="2" charset="77"/>
              </a:rPr>
              <a:t>teams</a:t>
            </a:r>
            <a:r>
              <a:rPr lang="pl-PL" dirty="0">
                <a:latin typeface="Work Sans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endParaRPr lang="pl-PL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881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Zaczynamy od jednej osoby w zespole,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Jeśli nie mamy hard </a:t>
            </a:r>
            <a:r>
              <a:rPr lang="pl-PL" dirty="0" err="1">
                <a:latin typeface="Work Sans" pitchFamily="2" charset="77"/>
              </a:rPr>
              <a:t>dependencies</a:t>
            </a:r>
            <a:r>
              <a:rPr lang="pl-PL" dirty="0">
                <a:latin typeface="Work Sans" pitchFamily="2" charset="77"/>
              </a:rPr>
              <a:t> między stanami,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łatwiej będzie oddać część zarządzania komponentami;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dirty="0">
                <a:latin typeface="Work Sans" pitchFamily="2" charset="77"/>
              </a:rPr>
              <a:t>Dobrze mieć przy najmniej CI w pierwszej iteracji.</a:t>
            </a:r>
          </a:p>
        </p:txBody>
      </p:sp>
    </p:spTree>
    <p:extLst>
      <p:ext uri="{BB962C8B-B14F-4D97-AF65-F5344CB8AC3E}">
        <p14:creationId xmlns:p14="http://schemas.microsoft.com/office/powerpoint/2010/main" val="38850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8.  Demokratyzacja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Praca oparta o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Requesty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W pierwszej iteracji,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może być </a:t>
            </a:r>
            <a:r>
              <a:rPr lang="pl-PL" dirty="0" err="1">
                <a:latin typeface="Work Sans" pitchFamily="2" charset="77"/>
              </a:rPr>
              <a:t>copy&amp;paste</a:t>
            </a:r>
            <a:r>
              <a:rPr lang="pl-PL" dirty="0">
                <a:latin typeface="Work Sans" pitchFamily="2" charset="77"/>
              </a:rPr>
              <a:t> planu w </a:t>
            </a:r>
            <a:r>
              <a:rPr lang="pl-PL" dirty="0" err="1">
                <a:latin typeface="Work Sans" pitchFamily="2" charset="77"/>
              </a:rPr>
              <a:t>Pull</a:t>
            </a:r>
            <a:r>
              <a:rPr lang="pl-PL" dirty="0">
                <a:latin typeface="Work Sans" pitchFamily="2" charset="77"/>
              </a:rPr>
              <a:t> </a:t>
            </a:r>
            <a:r>
              <a:rPr lang="pl-PL" dirty="0" err="1">
                <a:latin typeface="Work Sans" pitchFamily="2" charset="77"/>
              </a:rPr>
              <a:t>Request</a:t>
            </a:r>
            <a:r>
              <a:rPr lang="pl-PL" dirty="0">
                <a:latin typeface="Work Sans" pitchFamily="2" charset="77"/>
              </a:rPr>
              <a:t>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l-PL" dirty="0">
                <a:latin typeface="Work Sans" pitchFamily="2" charset="77"/>
              </a:rPr>
              <a:t>Wspólne moduły dla podstawowych elementów infrastruktury.</a:t>
            </a:r>
          </a:p>
        </p:txBody>
      </p:sp>
    </p:spTree>
    <p:extLst>
      <p:ext uri="{BB962C8B-B14F-4D97-AF65-F5344CB8AC3E}">
        <p14:creationId xmlns:p14="http://schemas.microsoft.com/office/powerpoint/2010/main" val="155498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9. </a:t>
            </a:r>
            <a:r>
              <a:rPr lang="en-US" dirty="0" err="1">
                <a:latin typeface="Work Sans" pitchFamily="2" charset="77"/>
              </a:rPr>
              <a:t>Skalowanie</a:t>
            </a:r>
            <a:r>
              <a:rPr lang="en-US" dirty="0">
                <a:latin typeface="Work Sans" pitchFamily="2" charset="77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 </a:t>
            </a:r>
          </a:p>
        </p:txBody>
      </p:sp>
    </p:spTree>
    <p:extLst>
      <p:ext uri="{BB962C8B-B14F-4D97-AF65-F5344CB8AC3E}">
        <p14:creationId xmlns:p14="http://schemas.microsoft.com/office/powerpoint/2010/main" val="350584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DE3-EACA-60C3-62C0-8B2842DB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10. </a:t>
            </a:r>
            <a:r>
              <a:rPr lang="en-US" dirty="0" err="1">
                <a:latin typeface="Work Sans" pitchFamily="2" charset="77"/>
              </a:rPr>
              <a:t>Metryki</a:t>
            </a:r>
            <a:endParaRPr lang="en-US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7D63-6451-07A1-8B02-50DE7C49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</a:p>
        </p:txBody>
      </p:sp>
    </p:spTree>
    <p:extLst>
      <p:ext uri="{BB962C8B-B14F-4D97-AF65-F5344CB8AC3E}">
        <p14:creationId xmlns:p14="http://schemas.microsoft.com/office/powerpoint/2010/main" val="29957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High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L" sz="3600" dirty="0">
                <a:latin typeface="Work Sans" pitchFamily="2" charset="77"/>
              </a:rPr>
              <a:t>Lead Time</a:t>
            </a:r>
          </a:p>
          <a:p>
            <a:r>
              <a:rPr lang="en-PL" sz="3600" dirty="0">
                <a:latin typeface="Work Sans" pitchFamily="2" charset="77"/>
              </a:rPr>
              <a:t>Deployment frequency</a:t>
            </a:r>
          </a:p>
          <a:p>
            <a:r>
              <a:rPr lang="en-PL" sz="3600" dirty="0">
                <a:latin typeface="Work Sans" pitchFamily="2" charset="77"/>
              </a:rPr>
              <a:t>Mean time to Recovery</a:t>
            </a:r>
          </a:p>
          <a:p>
            <a:r>
              <a:rPr lang="en-PL" sz="3600">
                <a:latin typeface="Work Sans" pitchFamily="2" charset="77"/>
              </a:rPr>
              <a:t>Change Fail Percent</a:t>
            </a:r>
            <a:endParaRPr lang="en-PL" sz="3600" dirty="0">
              <a:latin typeface="Work Sa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F4C1F-3039-0E45-B569-B0615576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36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latin typeface="Work Sans" pitchFamily="2" charset="77"/>
              </a:rPr>
              <a:t>Questions?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7986739" y="6456970"/>
            <a:ext cx="9385509" cy="406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F63A-2604-F4F5-5544-689E2AE9B84C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488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F5947-BF46-E211-9E3F-5B70172B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 dirty="0"/>
              <a:t>Hiring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328EF-6042-5C8C-0BD9-04DBB69B5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906300" cy="320725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Work Sans" pitchFamily="2" charset="77"/>
              </a:rPr>
              <a:t>Golang* developers passionate about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system engineering, DevOps culture,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or building tools.</a:t>
            </a:r>
          </a:p>
          <a:p>
            <a:pPr>
              <a:lnSpc>
                <a:spcPct val="100000"/>
              </a:lnSpc>
            </a:pPr>
            <a:endParaRPr lang="en-US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Work Sans" pitchFamily="2" charset="77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C0C32C-E739-EB61-09D4-BB9A5774F1E2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56020A-C4B9-DD9A-0EEB-BB4FC880D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815" y="229394"/>
            <a:ext cx="3304413" cy="102279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AADD90-01A9-AB09-D4D7-2DA904503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541" y="1161288"/>
            <a:ext cx="7772400" cy="474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Dlaczego </a:t>
            </a:r>
            <a:r>
              <a:rPr lang="pl-PL" dirty="0" err="1">
                <a:latin typeface="Work Sans" pitchFamily="2" charset="77"/>
              </a:rPr>
              <a:t>Terraform</a:t>
            </a:r>
            <a:r>
              <a:rPr lang="pl-PL" dirty="0">
                <a:latin typeface="Work Sans" pitchFamily="2" charset="77"/>
              </a:rPr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4E026-6ECD-B4E1-FFD1-B4238826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plan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co się zmieni;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apply </a:t>
            </a:r>
            <a:r>
              <a:rPr lang="pl-PL" dirty="0">
                <a:latin typeface="Work Sans" pitchFamily="2" charset="77"/>
                <a:cs typeface="Courier New" panose="02070309020205020404" pitchFamily="49" charset="0"/>
              </a:rPr>
              <a:t>– wykonanie planu.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27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D969-DA99-C04B-B7B4-6B0B94E4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b="1" dirty="0"/>
              <a:t>Backup</a:t>
            </a:r>
            <a:endParaRPr lang="en-PL" sz="5400" b="1" dirty="0"/>
          </a:p>
        </p:txBody>
      </p:sp>
    </p:spTree>
    <p:extLst>
      <p:ext uri="{BB962C8B-B14F-4D97-AF65-F5344CB8AC3E}">
        <p14:creationId xmlns:p14="http://schemas.microsoft.com/office/powerpoint/2010/main" val="146350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076E5676-E8EA-68FC-587C-CC6F17A32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6090613" y="267528"/>
            <a:ext cx="6770915" cy="614791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Common language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Artifacts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Platform</a:t>
            </a:r>
          </a:p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 </a:t>
            </a:r>
          </a:p>
          <a:p>
            <a:endParaRPr lang="en-US" sz="3600" dirty="0">
              <a:latin typeface="Work Sans" pitchFamily="2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98A376-6697-3204-577B-CD0EC055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Work Sans" pitchFamily="2" charset="77"/>
              </a:rPr>
              <a:t>Terraform</a:t>
            </a:r>
          </a:p>
        </p:txBody>
      </p:sp>
    </p:spTree>
    <p:extLst>
      <p:ext uri="{BB962C8B-B14F-4D97-AF65-F5344CB8AC3E}">
        <p14:creationId xmlns:p14="http://schemas.microsoft.com/office/powerpoint/2010/main" val="2674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>
                <a:latin typeface="Work Sans" pitchFamily="2" charset="77"/>
              </a:rPr>
              <a:t>High performa</a:t>
            </a:r>
            <a:r>
              <a:rPr lang="pl-PL" dirty="0">
                <a:latin typeface="Work Sans" pitchFamily="2" charset="77"/>
              </a:rPr>
              <a:t>n</a:t>
            </a:r>
            <a:r>
              <a:rPr lang="en-PL">
                <a:latin typeface="Work Sans" pitchFamily="2" charset="77"/>
              </a:rPr>
              <a:t>ce</a:t>
            </a:r>
            <a:endParaRPr lang="en-PL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6459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Commercial success</a:t>
            </a:r>
          </a:p>
          <a:p>
            <a:r>
              <a:rPr lang="en-US" sz="3600" dirty="0">
                <a:latin typeface="Work Sans" pitchFamily="2" charset="77"/>
              </a:rPr>
              <a:t>…</a:t>
            </a:r>
          </a:p>
          <a:p>
            <a:r>
              <a:rPr lang="en-US" sz="3600" dirty="0">
                <a:latin typeface="Work Sans" pitchFamily="2" charset="77"/>
              </a:rPr>
              <a:t>Satisfaction of the employees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8B8D5-F041-F22D-3811-B0CD243E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Recommended 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9FB49-199C-0E4D-8AD0-0EAFB878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748" y="3944"/>
            <a:ext cx="3384486" cy="25383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EE9B29-8794-264B-98F7-10E6896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1813">
            <a:off x="173647" y="1479717"/>
            <a:ext cx="2832016" cy="40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671CD1-D558-5F40-AD5C-E80903759014}"/>
              </a:ext>
            </a:extLst>
          </p:cNvPr>
          <p:cNvSpPr/>
          <p:nvPr/>
        </p:nvSpPr>
        <p:spPr>
          <a:xfrm>
            <a:off x="120594" y="5717066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8B9AF4-4B18-F144-8BA4-8B71D70F0006}"/>
              </a:ext>
            </a:extLst>
          </p:cNvPr>
          <p:cNvSpPr/>
          <p:nvPr/>
        </p:nvSpPr>
        <p:spPr>
          <a:xfrm>
            <a:off x="9083570" y="4321147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4200ED7-4103-9444-B0FE-BA3576134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116">
            <a:off x="6783465" y="4036811"/>
            <a:ext cx="2095557" cy="3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C4A9DC6-604F-A44F-A830-43C52F41D5AF}"/>
              </a:ext>
            </a:extLst>
          </p:cNvPr>
          <p:cNvSpPr/>
          <p:nvPr/>
        </p:nvSpPr>
        <p:spPr>
          <a:xfrm>
            <a:off x="6932887" y="2318223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3E031-2012-CA47-8AC9-DC95BFB413B7}"/>
              </a:ext>
            </a:extLst>
          </p:cNvPr>
          <p:cNvSpPr txBox="1"/>
          <p:nvPr/>
        </p:nvSpPr>
        <p:spPr>
          <a:xfrm>
            <a:off x="1018951" y="5636089"/>
            <a:ext cx="5619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Concrete, do A, do B, </a:t>
            </a:r>
          </a:p>
          <a:p>
            <a:r>
              <a:rPr lang="en-US" sz="2400" dirty="0"/>
              <a:t>because C</a:t>
            </a:r>
            <a:br>
              <a:rPr lang="en-US" sz="2400" dirty="0"/>
            </a:br>
            <a:r>
              <a:rPr lang="en-US" sz="2400" dirty="0"/>
              <a:t>(DevOps here as culture, not an admin </a:t>
            </a:r>
            <a:r>
              <a:rPr lang="en-US" sz="2400" dirty="0">
                <a:sym typeface="Wingdings" pitchFamily="2" charset="2"/>
              </a:rPr>
              <a:t> </a:t>
            </a:r>
            <a:r>
              <a:rPr lang="en-US" sz="24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936C-6962-E44F-9F1F-BD98841D862F}"/>
              </a:ext>
            </a:extLst>
          </p:cNvPr>
          <p:cNvSpPr txBox="1"/>
          <p:nvPr/>
        </p:nvSpPr>
        <p:spPr>
          <a:xfrm>
            <a:off x="7831244" y="2526851"/>
            <a:ext cx="3292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first 4 chapters,</a:t>
            </a:r>
            <a:br>
              <a:rPr lang="en-US" sz="2400" dirty="0"/>
            </a:br>
            <a:r>
              <a:rPr lang="en-US" sz="2400" dirty="0"/>
              <a:t>the rest if you have time.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0462E-0692-8C4F-8D1C-36467413104A}"/>
              </a:ext>
            </a:extLst>
          </p:cNvPr>
          <p:cNvSpPr txBox="1"/>
          <p:nvPr/>
        </p:nvSpPr>
        <p:spPr>
          <a:xfrm>
            <a:off x="9253999" y="5198670"/>
            <a:ext cx="30176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story,</a:t>
            </a:r>
            <a:br>
              <a:rPr lang="en-US" sz="2400" dirty="0"/>
            </a:br>
            <a:r>
              <a:rPr lang="en-US" sz="2400" dirty="0"/>
              <a:t>not as straight forward</a:t>
            </a:r>
            <a:br>
              <a:rPr lang="en-US" sz="2400" dirty="0"/>
            </a:br>
            <a:r>
              <a:rPr lang="en-US" sz="2400" dirty="0"/>
              <a:t>as (1)</a:t>
            </a:r>
          </a:p>
        </p:txBody>
      </p:sp>
    </p:spTree>
    <p:extLst>
      <p:ext uri="{BB962C8B-B14F-4D97-AF65-F5344CB8AC3E}">
        <p14:creationId xmlns:p14="http://schemas.microsoft.com/office/powerpoint/2010/main" val="23630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Work Sans" pitchFamily="2" charset="77"/>
              </a:rPr>
              <a:t>The way of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pl-PL" sz="3600">
                <a:latin typeface="Work Sans" pitchFamily="2" charset="77"/>
              </a:rPr>
              <a:t>In iterations</a:t>
            </a:r>
          </a:p>
          <a:p>
            <a:r>
              <a:rPr lang="en-US" sz="3600">
                <a:latin typeface="Work Sans" pitchFamily="2" charset="77"/>
              </a:rPr>
              <a:t>Learn-as-you-go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7ACEA-3130-F649-A6AF-1C3264E2DBF4}"/>
              </a:ext>
            </a:extLst>
          </p:cNvPr>
          <p:cNvSpPr/>
          <p:nvPr/>
        </p:nvSpPr>
        <p:spPr>
          <a:xfrm>
            <a:off x="838200" y="6144334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596E-9FE6-9449-AF4A-A749C3AD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Rabbit holes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3DFAE-356A-0D44-8AE8-C2CC1AC3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/>
              <a:t>Approach:</a:t>
            </a:r>
          </a:p>
          <a:p>
            <a:r>
              <a:rPr lang="en-US" sz="3600"/>
              <a:t>The iteration, decision, deliver</a:t>
            </a:r>
          </a:p>
          <a:p>
            <a:r>
              <a:rPr lang="en-US" sz="3600"/>
              <a:t>As soon as possible </a:t>
            </a:r>
            <a:br>
              <a:rPr lang="en-US" sz="3600"/>
            </a:br>
            <a:r>
              <a:rPr lang="en-US" sz="3600"/>
              <a:t>to get into the cycle Patch Patch Patch</a:t>
            </a:r>
          </a:p>
          <a:p>
            <a:endParaRPr lang="en-US" sz="3600"/>
          </a:p>
          <a:p>
            <a:pPr marL="0" indent="0">
              <a:buNone/>
            </a:pPr>
            <a:r>
              <a:rPr lang="en-US" sz="3600"/>
              <a:t>Alternative take:</a:t>
            </a:r>
          </a:p>
          <a:p>
            <a:r>
              <a:rPr lang="en-US" sz="3600"/>
              <a:t>Lean v1/v2*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79DBA-18C2-7144-8586-3CF41241F222}"/>
              </a:ext>
            </a:extLst>
          </p:cNvPr>
          <p:cNvSpPr/>
          <p:nvPr/>
        </p:nvSpPr>
        <p:spPr>
          <a:xfrm>
            <a:off x="838200" y="617696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https://katemats.com/blog/lean-software-development-build-v1s-and-v2s</a:t>
            </a:r>
          </a:p>
        </p:txBody>
      </p:sp>
    </p:spTree>
    <p:extLst>
      <p:ext uri="{BB962C8B-B14F-4D97-AF65-F5344CB8AC3E}">
        <p14:creationId xmlns:p14="http://schemas.microsoft.com/office/powerpoint/2010/main" val="33894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6603-1C20-A640-8944-F5E516FA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975A9-B3F8-2B4C-B815-E62FEAE0C07C}"/>
              </a:ext>
            </a:extLst>
          </p:cNvPr>
          <p:cNvSpPr/>
          <p:nvPr/>
        </p:nvSpPr>
        <p:spPr>
          <a:xfrm>
            <a:off x="1877122" y="6308209"/>
            <a:ext cx="8437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https://upload.wikimedia.org/wikipedia/commons/3/3a/OODA.Boyd.svg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AF789-1CBA-894D-8FC8-80CC9E66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84" y="2027386"/>
            <a:ext cx="9652725" cy="39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5132D-0856-EA9D-2813-ACEFF757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Work Sans" pitchFamily="2" charset="77"/>
              </a:rPr>
              <a:t>Dlaczego Terraform?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CA2B8-B0B8-E603-310C-B997D7FC7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Deklaratywny język;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Doskonała dokumentacja;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Bogaty </a:t>
            </a:r>
            <a:r>
              <a:rPr lang="pl-PL" dirty="0" err="1">
                <a:latin typeface="Work Sans" pitchFamily="2" charset="77"/>
              </a:rPr>
              <a:t>ecosystem</a:t>
            </a:r>
            <a:r>
              <a:rPr lang="pl-PL" dirty="0">
                <a:latin typeface="Work Sans" pitchFamily="2" charset="7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Work Sans" pitchFamily="2" charset="77"/>
              </a:rPr>
              <a:t>Śledzenie zmian, </a:t>
            </a:r>
            <a:br>
              <a:rPr lang="pl-PL" dirty="0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współpraca.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59C395-27A4-E79B-2F8F-EB131C17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025" y="1690688"/>
            <a:ext cx="7125376" cy="637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 to jest Terraform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2A8D0F-A98B-ED5B-5EF4-40E68EDD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79" y="2070838"/>
            <a:ext cx="5904449" cy="3001224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57E231-FC44-B77D-E868-A6E6647E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28" y="1696133"/>
            <a:ext cx="5379284" cy="1732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801E94-5F08-D3C5-B881-D012A652F3C5}"/>
              </a:ext>
            </a:extLst>
          </p:cNvPr>
          <p:cNvSpPr/>
          <p:nvPr/>
        </p:nvSpPr>
        <p:spPr>
          <a:xfrm>
            <a:off x="6988628" y="4199354"/>
            <a:ext cx="2620328" cy="74009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Work Sans" pitchFamily="2" charset="77"/>
              </a:rPr>
              <a:t>terraform state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DB907D-9C5C-8A5A-2BD4-53E380712EDE}"/>
              </a:ext>
            </a:extLst>
          </p:cNvPr>
          <p:cNvSpPr/>
          <p:nvPr/>
        </p:nvSpPr>
        <p:spPr>
          <a:xfrm rot="19933339">
            <a:off x="5314119" y="2407315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DD0C48B-4DF6-5BF0-8794-40AA1287EE82}"/>
              </a:ext>
            </a:extLst>
          </p:cNvPr>
          <p:cNvSpPr/>
          <p:nvPr/>
        </p:nvSpPr>
        <p:spPr>
          <a:xfrm>
            <a:off x="5390605" y="4199354"/>
            <a:ext cx="705395" cy="502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BBC5-F7E6-5D33-B4E0-A13313BB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BBC85-2A1C-2E53-B98F-0CC1DAE71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  <a:hlinkClick r:id="rId3"/>
              </a:rPr>
              <a:t>AWS s3 + DynamoDB</a:t>
            </a:r>
            <a:r>
              <a:rPr lang="en-US" dirty="0">
                <a:latin typeface="Work Sans" pitchFamily="2" charset="77"/>
              </a:rPr>
              <a:t>;</a:t>
            </a:r>
          </a:p>
          <a:p>
            <a:r>
              <a:rPr lang="en-US" dirty="0">
                <a:latin typeface="Work Sans" pitchFamily="2" charset="77"/>
              </a:rPr>
              <a:t>Google Cloud Storage;</a:t>
            </a:r>
          </a:p>
          <a:p>
            <a:r>
              <a:rPr lang="en-US" dirty="0">
                <a:latin typeface="Work Sans" pitchFamily="2" charset="77"/>
                <a:hlinkClick r:id="rId4"/>
              </a:rPr>
              <a:t>Azure storage</a:t>
            </a:r>
            <a:r>
              <a:rPr lang="en-US" dirty="0">
                <a:latin typeface="Work Sans" pitchFamily="2" charset="77"/>
              </a:rPr>
              <a:t>.</a:t>
            </a:r>
          </a:p>
          <a:p>
            <a:endParaRPr lang="en-US" dirty="0">
              <a:latin typeface="Work Sans" pitchFamily="2" charset="77"/>
            </a:endParaRPr>
          </a:p>
          <a:p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pl-PL" dirty="0">
                <a:latin typeface="Work Sans" pitchFamily="2" charset="77"/>
              </a:rPr>
              <a:t>Wystarczy po prostu </a:t>
            </a:r>
            <a:r>
              <a:rPr lang="pl-PL" dirty="0" err="1">
                <a:latin typeface="Work Sans" pitchFamily="2" charset="77"/>
              </a:rPr>
              <a:t>copy&amp;paste</a:t>
            </a:r>
            <a:r>
              <a:rPr lang="pl-PL" dirty="0">
                <a:latin typeface="Work Sans" pitchFamily="2" charset="77"/>
              </a:rPr>
              <a:t> z dokumentacji.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DFFA60-E55C-90E0-BD0C-1CE1F9679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042" y="2197100"/>
            <a:ext cx="5397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B7F3-78B0-EA13-2348-F7169962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1.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1F3D-3D22-7A3F-1395-390C2FA6C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>
                <a:latin typeface="Work Sans" pitchFamily="2" charset="77"/>
              </a:rPr>
              <a:t>Nie zapomnij o: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gitignore</a:t>
            </a:r>
            <a:r>
              <a:rPr lang="pl-PL" dirty="0">
                <a:latin typeface="Work Sans" pitchFamily="2" charset="77"/>
              </a:rPr>
              <a:t> ;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dockerignore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>
                <a:latin typeface="Work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339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service-a/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|- service-b/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service-c/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staging/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|- service-a/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\-...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\- dev</a:t>
            </a:r>
          </a:p>
        </p:txBody>
      </p:sp>
    </p:spTree>
    <p:extLst>
      <p:ext uri="{BB962C8B-B14F-4D97-AF65-F5344CB8AC3E}">
        <p14:creationId xmlns:p14="http://schemas.microsoft.com/office/powerpoint/2010/main" val="2226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D60-1826-F014-491E-1C932809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Work Sans" pitchFamily="2" charset="77"/>
              </a:rPr>
              <a:t>2. Struktura projektu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7896-3AC5-F51A-9DEE-49EA3FBB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tf.git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modules/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\- service-a/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|- production/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   \- service-a/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391456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2899</TotalTime>
  <Words>857</Words>
  <Application>Microsoft Macintosh PowerPoint</Application>
  <PresentationFormat>Widescreen</PresentationFormat>
  <Paragraphs>172</Paragraphs>
  <Slides>36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Courier New</vt:lpstr>
      <vt:lpstr>Work Sans</vt:lpstr>
      <vt:lpstr>Office Theme</vt:lpstr>
      <vt:lpstr>Najlepsze praktyki  dla Infrastructure-as-a-Code na przykładzie Terraforma</vt:lpstr>
      <vt:lpstr>Dlaczego Terraform?</vt:lpstr>
      <vt:lpstr>Dlaczego Terraform?</vt:lpstr>
      <vt:lpstr>Dlaczego Terraform?</vt:lpstr>
      <vt:lpstr>Co to jest Terraform</vt:lpstr>
      <vt:lpstr>1. Remote state</vt:lpstr>
      <vt:lpstr>1. Remote state</vt:lpstr>
      <vt:lpstr>2. Struktura projektu </vt:lpstr>
      <vt:lpstr>2. Struktura projektu </vt:lpstr>
      <vt:lpstr>2. Struktura projektu </vt:lpstr>
      <vt:lpstr>3. Wielkość stanu</vt:lpstr>
      <vt:lpstr>3. Wielkość stanu</vt:lpstr>
      <vt:lpstr>3. Wielkość stanu</vt:lpstr>
      <vt:lpstr>4. Przekazywanie wartości </vt:lpstr>
      <vt:lpstr>5. Naming conventions</vt:lpstr>
      <vt:lpstr>6. Pinning wersji dla wszystkiego</vt:lpstr>
      <vt:lpstr>7. Narzędzia</vt:lpstr>
      <vt:lpstr>7. Narzędzia</vt:lpstr>
      <vt:lpstr>7. Narzędzia</vt:lpstr>
      <vt:lpstr>7. Narzędzia</vt:lpstr>
      <vt:lpstr>7. Narzędzia</vt:lpstr>
      <vt:lpstr>8.  Demokratyzacja</vt:lpstr>
      <vt:lpstr>8.  Demokratyzacja</vt:lpstr>
      <vt:lpstr>8.  Demokratyzacja</vt:lpstr>
      <vt:lpstr>9. Skalowanie </vt:lpstr>
      <vt:lpstr>10. Metryki</vt:lpstr>
      <vt:lpstr>High performance</vt:lpstr>
      <vt:lpstr>Questions?</vt:lpstr>
      <vt:lpstr>Hiring</vt:lpstr>
      <vt:lpstr>Backup</vt:lpstr>
      <vt:lpstr>Terraform</vt:lpstr>
      <vt:lpstr>High performance</vt:lpstr>
      <vt:lpstr>Recommended read</vt:lpstr>
      <vt:lpstr>The way of Kubernetes</vt:lpstr>
      <vt:lpstr>Rabbit holes everywhere…</vt:lpstr>
      <vt:lpstr>OODA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930</cp:revision>
  <dcterms:created xsi:type="dcterms:W3CDTF">2021-05-16T20:00:34Z</dcterms:created>
  <dcterms:modified xsi:type="dcterms:W3CDTF">2022-12-12T09:21:38Z</dcterms:modified>
</cp:coreProperties>
</file>